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9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7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5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8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4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9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5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8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4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6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5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6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60" y="1683144"/>
            <a:ext cx="2774922" cy="34917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spc="-60" dirty="0"/>
              <a:t>Elements</a:t>
            </a:r>
            <a:br>
              <a:rPr lang="en-US" sz="3600" b="1" spc="-60" dirty="0"/>
            </a:br>
            <a:r>
              <a:rPr lang="en-US" sz="3600" b="1" spc="-60" dirty="0"/>
              <a:t>of</a:t>
            </a:r>
            <a:br>
              <a:rPr lang="en-US" sz="3600" b="1" spc="-60" dirty="0"/>
            </a:br>
            <a:r>
              <a:rPr lang="en-US" sz="3600" b="1" spc="-60" dirty="0"/>
              <a:t>Fiction </a:t>
            </a:r>
            <a:br>
              <a:rPr lang="en-US" sz="3600" b="1" spc="-60" dirty="0"/>
            </a:br>
            <a:r>
              <a:rPr lang="en-US" sz="3600" b="1" spc="-60" dirty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606" y="239354"/>
            <a:ext cx="6627377" cy="49355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Fiction stories are fake stories. They come from the author's imagination. There is no truth to any part of the story.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Remember</a:t>
            </a:r>
          </a:p>
          <a:p>
            <a:pPr indent="-182880">
              <a:buFont typeface="Wingdings 2" pitchFamily="18" charset="2"/>
              <a:buChar char=""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Fiction = Fake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60" y="1683144"/>
            <a:ext cx="2774922" cy="34917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spc="-60"/>
              <a:t>THEME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1395" y="319564"/>
            <a:ext cx="7409429" cy="598826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The underlining message the author is trying to get across.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The lesson the author is trying to explain.</a:t>
            </a:r>
          </a:p>
          <a:p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For example:</a:t>
            </a:r>
          </a:p>
          <a:p>
            <a:pPr marL="457200" indent="-457200">
              <a:buFont typeface="Arial" pitchFamily="18" charset="2"/>
              <a:buChar char="•"/>
            </a:pP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Don't judge a book by its cover.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18" charset="2"/>
              <a:buChar char="•"/>
            </a:pP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Good vs evil...Good always wins.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18" charset="2"/>
              <a:buChar char="•"/>
            </a:pP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Perseversance pays off.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18" charset="2"/>
              <a:buChar char="•"/>
            </a:pPr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</a:rPr>
              <a:t>Kindness is rewarded.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18" charset="2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itchFamily="18" charset="2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7393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1CA91-B86F-4978-ABA3-51BF4FF7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900" b="1" spc="-100" dirty="0"/>
            </a:br>
            <a:br>
              <a:rPr lang="en-US" sz="5900" b="1" spc="-100" dirty="0"/>
            </a:br>
            <a:endParaRPr lang="en-US" sz="5900" b="1" spc="-1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579B-7C99-4034-B4A5-5BE394A9A13D}"/>
              </a:ext>
            </a:extLst>
          </p:cNvPr>
          <p:cNvSpPr txBox="1"/>
          <p:nvPr/>
        </p:nvSpPr>
        <p:spPr>
          <a:xfrm>
            <a:off x="4386114" y="239066"/>
            <a:ext cx="6703731" cy="692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REALISTIC FICTION = </a:t>
            </a:r>
            <a:endParaRPr lang="en-US"/>
          </a:p>
          <a:p>
            <a:pPr>
              <a:spcAft>
                <a:spcPts val="600"/>
              </a:spcAft>
            </a:pPr>
            <a:r>
              <a:rPr lang="en-US" sz="2400"/>
              <a:t>made up stories that seem real but are made up. </a:t>
            </a:r>
            <a:endParaRPr lang="en-US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HISTORICAL FICTION = 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made up stories that are based on something that happened in history, but something is changed or added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SCIENCE FICTION =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made up stories that are based on something that </a:t>
            </a:r>
            <a:r>
              <a:rPr lang="en-US" sz="2400"/>
              <a:t>deals with science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32FC8-47EE-492A-91C9-C23DD912C12C}"/>
              </a:ext>
            </a:extLst>
          </p:cNvPr>
          <p:cNvSpPr txBox="1"/>
          <p:nvPr/>
        </p:nvSpPr>
        <p:spPr>
          <a:xfrm>
            <a:off x="275874" y="2004658"/>
            <a:ext cx="2743199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/>
              <a:t>Types</a:t>
            </a:r>
            <a:endParaRPr lang="en-US"/>
          </a:p>
          <a:p>
            <a:pPr algn="ctr"/>
            <a:r>
              <a:rPr lang="en-US" sz="4000"/>
              <a:t> of </a:t>
            </a:r>
            <a:endParaRPr lang="en-US"/>
          </a:p>
          <a:p>
            <a:pPr algn="ctr"/>
            <a:r>
              <a:rPr lang="en-US" sz="4000"/>
              <a:t>Fiction Stories</a:t>
            </a:r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1827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60" y="1713222"/>
            <a:ext cx="2945369" cy="3461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spc="-60" dirty="0"/>
              <a:t>Text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606" y="337351"/>
            <a:ext cx="6627377" cy="617100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Cause and Effect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What is the reason something happened?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What is the result of the thing happening?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Problem and Solution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What is the problem and how is it solved?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Compare and Contrast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	     How are things similar?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>
                <a:solidFill>
                  <a:schemeClr val="tx1"/>
                </a:solidFill>
              </a:rPr>
              <a:t>                      How </a:t>
            </a:r>
            <a:r>
              <a:rPr lang="en-US" dirty="0">
                <a:solidFill>
                  <a:schemeClr val="tx1"/>
                </a:solidFill>
              </a:rPr>
              <a:t>are things different?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Sequence of Events 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                     What are the steps in order?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0959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1CA91-B86F-4978-ABA3-51BF4FF7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900" b="1" spc="-100" dirty="0"/>
            </a:br>
            <a:br>
              <a:rPr lang="en-US" sz="5900" b="1" spc="-100" dirty="0"/>
            </a:br>
            <a:endParaRPr lang="en-US" sz="5900" b="1" spc="-1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579B-7C99-4034-B4A5-5BE394A9A13D}"/>
              </a:ext>
            </a:extLst>
          </p:cNvPr>
          <p:cNvSpPr txBox="1"/>
          <p:nvPr/>
        </p:nvSpPr>
        <p:spPr>
          <a:xfrm>
            <a:off x="4265798" y="870723"/>
            <a:ext cx="5540679" cy="58015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Setting ALWAYS contains two criteria.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800" dirty="0"/>
              <a:t>Place = Where?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800" dirty="0"/>
              <a:t>Time = When? 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USE Context clues to figure out the setting.</a:t>
            </a:r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If you are not sure about the exact time, use PAST, PRESENT, or FUTURE.</a:t>
            </a:r>
            <a:endParaRPr lang="en-US"/>
          </a:p>
          <a:p>
            <a:pPr>
              <a:spcAft>
                <a:spcPts val="600"/>
              </a:spcAft>
            </a:pPr>
            <a:endParaRPr lang="en-US" sz="2800" dirty="0"/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32FC8-47EE-492A-91C9-C23DD912C12C}"/>
              </a:ext>
            </a:extLst>
          </p:cNvPr>
          <p:cNvSpPr txBox="1"/>
          <p:nvPr/>
        </p:nvSpPr>
        <p:spPr>
          <a:xfrm>
            <a:off x="486427" y="2626290"/>
            <a:ext cx="274319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/>
              <a:t>SETTING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61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60" y="1713222"/>
            <a:ext cx="2945369" cy="3461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spc="-60"/>
              <a:t>CHARACTERS</a:t>
            </a:r>
            <a:endParaRPr lang="en-US" sz="3600" b="1" spc="-6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606" y="1683143"/>
            <a:ext cx="6627377" cy="34917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Font typeface="Wingdings 2" pitchFamily="18" charset="2"/>
              <a:buChar char=""/>
            </a:pPr>
            <a:r>
              <a:rPr lang="en-US" sz="4000" dirty="0">
                <a:solidFill>
                  <a:schemeClr val="tx1"/>
                </a:solidFill>
              </a:rPr>
              <a:t>People</a:t>
            </a:r>
          </a:p>
          <a:p>
            <a:pPr indent="-182880">
              <a:buFont typeface="Wingdings 2" pitchFamily="18" charset="2"/>
              <a:buChar char=""/>
            </a:pPr>
            <a:r>
              <a:rPr lang="en-US" sz="4000" dirty="0">
                <a:solidFill>
                  <a:schemeClr val="tx1"/>
                </a:solidFill>
              </a:rPr>
              <a:t>Animals</a:t>
            </a:r>
          </a:p>
          <a:p>
            <a:pPr indent="-182880">
              <a:buFont typeface="Wingdings 2" pitchFamily="18" charset="2"/>
              <a:buChar char=""/>
            </a:pPr>
            <a:r>
              <a:rPr lang="en-US" sz="4000" dirty="0">
                <a:solidFill>
                  <a:schemeClr val="tx1"/>
                </a:solidFill>
              </a:rPr>
              <a:t>Imaginary creatures</a:t>
            </a:r>
          </a:p>
          <a:p>
            <a:r>
              <a:rPr lang="en-US" sz="4000" dirty="0">
                <a:solidFill>
                  <a:schemeClr val="tx1"/>
                </a:solidFill>
              </a:rPr>
              <a:t>that take part in the story</a:t>
            </a:r>
          </a:p>
          <a:p>
            <a:pPr indent="-182880">
              <a:buFont typeface="Wingdings 2" pitchFamily="18" charset="2"/>
              <a:buChar char=""/>
            </a:pP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4428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1CA91-B86F-4978-ABA3-51BF4FF7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900" b="1" spc="-100" dirty="0"/>
            </a:br>
            <a:br>
              <a:rPr lang="en-US" sz="5900" b="1" spc="-100" dirty="0"/>
            </a:br>
            <a:endParaRPr lang="en-US" sz="5900" b="1" spc="-1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579B-7C99-4034-B4A5-5BE394A9A13D}"/>
              </a:ext>
            </a:extLst>
          </p:cNvPr>
          <p:cNvSpPr txBox="1"/>
          <p:nvPr/>
        </p:nvSpPr>
        <p:spPr>
          <a:xfrm>
            <a:off x="4085325" y="78644"/>
            <a:ext cx="7987099" cy="76636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/>
              <a:t>PROTAGNOGIST = Main character</a:t>
            </a:r>
            <a:endParaRPr lang="en-US"/>
          </a:p>
          <a:p>
            <a:pPr>
              <a:spcAft>
                <a:spcPts val="600"/>
              </a:spcAft>
            </a:pPr>
            <a:r>
              <a:rPr lang="en-US" sz="2400"/>
              <a:t>ANTAGONIST = the person against the main character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MAIN CHARACTER = the character  the story revolves around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MINOR CHARACTER = the character who is there to build background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DYNAMIC CHARACTER = a character who changes from the beginning of the story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STATIC CHARACTER = a character who stays the same, never changes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FLAT CHARCTER = a character the reader only knows one or </a:t>
            </a:r>
            <a:r>
              <a:rPr lang="en-US" sz="2400"/>
              <a:t>two things about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ROUND CHARACTER = a character the readers knows everything about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32FC8-47EE-492A-91C9-C23DD912C12C}"/>
              </a:ext>
            </a:extLst>
          </p:cNvPr>
          <p:cNvSpPr txBox="1"/>
          <p:nvPr/>
        </p:nvSpPr>
        <p:spPr>
          <a:xfrm>
            <a:off x="486427" y="2626290"/>
            <a:ext cx="274319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/>
              <a:t>Types of</a:t>
            </a:r>
            <a:endParaRPr lang="en-US"/>
          </a:p>
          <a:p>
            <a:pPr algn="ctr"/>
            <a:r>
              <a:rPr lang="en-US" sz="4000"/>
              <a:t>Characters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5646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BF590B-741B-43CE-8BD0-DF17F09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8" y="1119472"/>
            <a:ext cx="3766564" cy="4055384"/>
          </a:xfrm>
        </p:spPr>
        <p:txBody>
          <a:bodyPr>
            <a:normAutofit/>
          </a:bodyPr>
          <a:lstStyle/>
          <a:p>
            <a:r>
              <a:rPr lang="en-US" sz="3200"/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7105E-00D3-49CC-9EBE-E12E76DD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54761"/>
            <a:ext cx="6627377" cy="5965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The method the author uses to create characters</a:t>
            </a:r>
          </a:p>
          <a:p>
            <a:pPr marL="0" indent="0">
              <a:buNone/>
            </a:pPr>
            <a:r>
              <a:rPr lang="en-US" sz="2400" dirty="0"/>
              <a:t>1. Setting </a:t>
            </a:r>
          </a:p>
          <a:p>
            <a:pPr marL="0" indent="0">
              <a:buNone/>
            </a:pPr>
            <a:r>
              <a:rPr lang="en-US" sz="2400" dirty="0"/>
              <a:t>2. Physical appearance</a:t>
            </a:r>
          </a:p>
          <a:p>
            <a:pPr marL="0" indent="0">
              <a:buNone/>
            </a:pPr>
            <a:r>
              <a:rPr lang="en-US" sz="2400" dirty="0"/>
              <a:t>3. What the character says</a:t>
            </a:r>
          </a:p>
          <a:p>
            <a:pPr marL="0" indent="0">
              <a:buNone/>
            </a:pPr>
            <a:r>
              <a:rPr lang="en-US" sz="2400" dirty="0"/>
              <a:t>4. What the character does</a:t>
            </a:r>
          </a:p>
          <a:p>
            <a:pPr marL="0" indent="0">
              <a:buNone/>
            </a:pPr>
            <a:r>
              <a:rPr lang="en-US" sz="2400" dirty="0"/>
              <a:t>5. What the character thinks</a:t>
            </a:r>
          </a:p>
          <a:p>
            <a:pPr marL="0" indent="0">
              <a:buNone/>
            </a:pPr>
            <a:r>
              <a:rPr lang="en-US" sz="2400" dirty="0"/>
              <a:t>6. How the character feels</a:t>
            </a:r>
          </a:p>
          <a:p>
            <a:pPr marL="0" indent="0">
              <a:buNone/>
            </a:pPr>
            <a:r>
              <a:rPr lang="en-US" sz="2400" dirty="0"/>
              <a:t>7. What other characters say about that character</a:t>
            </a:r>
          </a:p>
          <a:p>
            <a:pPr marL="0" indent="0">
              <a:buNone/>
            </a:pPr>
            <a:r>
              <a:rPr lang="en-US" sz="2400" dirty="0"/>
              <a:t>8. What other character do to that character</a:t>
            </a:r>
          </a:p>
          <a:p>
            <a:pPr marL="0" indent="0">
              <a:buNone/>
            </a:pPr>
            <a:r>
              <a:rPr lang="en-US" sz="2400" dirty="0"/>
              <a:t>9. What other characters think about that character</a:t>
            </a:r>
          </a:p>
          <a:p>
            <a:pPr marL="0" indent="0">
              <a:buNone/>
            </a:pPr>
            <a:r>
              <a:rPr lang="en-US" sz="2400" dirty="0"/>
              <a:t>10. How other characters feel about that character</a:t>
            </a:r>
          </a:p>
          <a:p>
            <a:pPr marL="0" indent="0">
              <a:buNone/>
            </a:pPr>
            <a:r>
              <a:rPr lang="en-US" sz="2400" dirty="0"/>
              <a:t>11. What the author says about the character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0376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1CA91-B86F-4978-ABA3-51BF4FF7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900" b="1" spc="-100" dirty="0"/>
            </a:br>
            <a:br>
              <a:rPr lang="en-US" sz="5900" b="1" spc="-100" dirty="0"/>
            </a:br>
            <a:endParaRPr lang="en-US" sz="5900" b="1" spc="-1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579B-7C99-4034-B4A5-5BE394A9A13D}"/>
              </a:ext>
            </a:extLst>
          </p:cNvPr>
          <p:cNvSpPr txBox="1"/>
          <p:nvPr/>
        </p:nvSpPr>
        <p:spPr>
          <a:xfrm>
            <a:off x="3950176" y="992687"/>
            <a:ext cx="8129390" cy="49244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SEQUENCE of EVENTS in the STORY</a:t>
            </a:r>
            <a:endParaRPr lang="en-US" dirty="0"/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 algn="ctr">
              <a:spcAft>
                <a:spcPts val="600"/>
              </a:spcAft>
            </a:pPr>
            <a:r>
              <a:rPr lang="en-US" sz="2400" dirty="0"/>
              <a:t>PARTS of the PLOT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1. EXPOSITION introduces the characters, setting and conflict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2. RISING ACTION the complications related to the conflict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3. CLIMAX the turning point of the story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4. FALLING ACTION is the wrapping up of the conflict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5. RESOLUTION the conflict is solved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            Or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    CONCLUSION the conflict is not solved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32FC8-47EE-492A-91C9-C23DD912C12C}"/>
              </a:ext>
            </a:extLst>
          </p:cNvPr>
          <p:cNvSpPr txBox="1"/>
          <p:nvPr/>
        </p:nvSpPr>
        <p:spPr>
          <a:xfrm>
            <a:off x="486427" y="2626290"/>
            <a:ext cx="274319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/>
              <a:t>PLOT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0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60" y="1713222"/>
            <a:ext cx="2945369" cy="3461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spc="-60"/>
              <a:t>CONFLICT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606" y="1051485"/>
            <a:ext cx="6627377" cy="545687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CONFLICT=PROBLEM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Two Types of Conflict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Arial" pitchFamily="18" charset="2"/>
              <a:buChar char="•"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INTERNAL CONFLICT = 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       Character vs. Himself or herself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Arial" pitchFamily="18" charset="2"/>
              <a:buChar char="•"/>
            </a:pP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EXTERNAL CONFLICT = 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        Character vs. Character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        Character vs. Society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</a:rPr>
              <a:t>        Character vs. Nature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869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1CA91-B86F-4978-ABA3-51BF4FF7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9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5900" b="1" spc="-100" dirty="0"/>
            </a:br>
            <a:br>
              <a:rPr lang="en-US" sz="5900" b="1" spc="-100" dirty="0"/>
            </a:br>
            <a:endParaRPr lang="en-US" sz="5900" b="1" spc="-1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579B-7C99-4034-B4A5-5BE394A9A13D}"/>
              </a:ext>
            </a:extLst>
          </p:cNvPr>
          <p:cNvSpPr txBox="1"/>
          <p:nvPr/>
        </p:nvSpPr>
        <p:spPr>
          <a:xfrm>
            <a:off x="4386114" y="239066"/>
            <a:ext cx="6703731" cy="67095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/>
              <a:t>The perspective from which the story is told</a:t>
            </a:r>
            <a:endParaRPr lang="en-US" sz="2400" dirty="0"/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FIRST PERSON POINT of VIEW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The narrator is part of the story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Uses the pronouns I, me, my, we, us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SECOND PERSON POINT of VIEW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Used in manuals, self-help books, recipes, etc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Uses the pronoun you (usually understood)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/>
              <a:t>THIRD PERSON POINT of VIEW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The narrator is not in the story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/>
              <a:t>Uses the pronouns he, she, they, them, 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132FC8-47EE-492A-91C9-C23DD912C12C}"/>
              </a:ext>
            </a:extLst>
          </p:cNvPr>
          <p:cNvSpPr txBox="1"/>
          <p:nvPr/>
        </p:nvSpPr>
        <p:spPr>
          <a:xfrm>
            <a:off x="486427" y="2626290"/>
            <a:ext cx="274319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/>
              <a:t>POINT</a:t>
            </a:r>
            <a:endParaRPr lang="en-US"/>
          </a:p>
          <a:p>
            <a:pPr algn="ctr"/>
            <a:r>
              <a:rPr lang="en-US" sz="4000"/>
              <a:t> of </a:t>
            </a:r>
            <a:endParaRPr lang="en-US"/>
          </a:p>
          <a:p>
            <a:pPr algn="ctr"/>
            <a:r>
              <a:rPr lang="en-US" sz="4000"/>
              <a:t>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4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54B7-860F-4A49-9071-E005D3902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br>
              <a:rPr lang="en-US" dirty="0"/>
            </a:br>
            <a:r>
              <a:rPr lang="en-US" dirty="0"/>
              <a:t>Third Person </a:t>
            </a:r>
            <a:br>
              <a:rPr lang="en-US" dirty="0"/>
            </a:br>
            <a:r>
              <a:rPr lang="en-US" dirty="0"/>
              <a:t>Point of 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2EA72-2850-4E80-BA34-CFD7FCE1D8AE}"/>
              </a:ext>
            </a:extLst>
          </p:cNvPr>
          <p:cNvSpPr txBox="1"/>
          <p:nvPr/>
        </p:nvSpPr>
        <p:spPr>
          <a:xfrm>
            <a:off x="3897442" y="700605"/>
            <a:ext cx="762999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3200" dirty="0">
                <a:solidFill>
                  <a:schemeClr val="bg1"/>
                </a:solidFill>
              </a:rPr>
              <a:t>Third Person Limited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Reader only knows what ONE character thinks and feels.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bg1"/>
                </a:solidFill>
              </a:rPr>
              <a:t>Third Person Omniscient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Reader  knows what ALL of the characters think and feel.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Third Person Objective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bg1"/>
                </a:solidFill>
              </a:rPr>
              <a:t>The  reader </a:t>
            </a:r>
            <a:r>
              <a:rPr lang="en-US" sz="2800" dirty="0">
                <a:solidFill>
                  <a:schemeClr val="bg1"/>
                </a:solidFill>
              </a:rPr>
              <a:t>knows the action, but not what the characters think or feel.</a:t>
            </a:r>
          </a:p>
        </p:txBody>
      </p:sp>
    </p:spTree>
    <p:extLst>
      <p:ext uri="{BB962C8B-B14F-4D97-AF65-F5344CB8AC3E}">
        <p14:creationId xmlns:p14="http://schemas.microsoft.com/office/powerpoint/2010/main" val="322887265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501B58ECA4654B93B363690BC41AC5" ma:contentTypeVersion="2" ma:contentTypeDescription="Create a new document." ma:contentTypeScope="" ma:versionID="92dded49e37b4c33bb3d42a55741fe0b">
  <xsd:schema xmlns:xsd="http://www.w3.org/2001/XMLSchema" xmlns:xs="http://www.w3.org/2001/XMLSchema" xmlns:p="http://schemas.microsoft.com/office/2006/metadata/properties" xmlns:ns2="6d86e8c4-c0f7-4e14-846e-be6612cc44e1" targetNamespace="http://schemas.microsoft.com/office/2006/metadata/properties" ma:root="true" ma:fieldsID="8a0461d9c4fd7046f16777353fd9a827" ns2:_="">
    <xsd:import namespace="6d86e8c4-c0f7-4e14-846e-be6612cc44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86e8c4-c0f7-4e14-846e-be6612cc44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FF7AC9-8465-4FCE-8C5D-63C637F6BB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86e8c4-c0f7-4e14-846e-be6612cc4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2402E5-70A8-4659-9B82-FE77CDCEA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390F28-61B1-4E0F-A7F6-95946B6E8C5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6d86e8c4-c0f7-4e14-846e-be6612cc44e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728</Words>
  <Application>Microsoft Office PowerPoint</Application>
  <PresentationFormat>Widescreen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 2</vt:lpstr>
      <vt:lpstr>Frame</vt:lpstr>
      <vt:lpstr>Elements of Fiction  Notes</vt:lpstr>
      <vt:lpstr>  </vt:lpstr>
      <vt:lpstr>CHARACTERS</vt:lpstr>
      <vt:lpstr>  </vt:lpstr>
      <vt:lpstr>CHARACTERIZATION</vt:lpstr>
      <vt:lpstr>  </vt:lpstr>
      <vt:lpstr>CONFLICT</vt:lpstr>
      <vt:lpstr>  </vt:lpstr>
      <vt:lpstr>Types of  Third Person  Point of View</vt:lpstr>
      <vt:lpstr>THEME</vt:lpstr>
      <vt:lpstr>  </vt:lpstr>
      <vt:lpstr>Text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S</dc:creator>
  <cp:lastModifiedBy>CYNTHIA SALNICKY</cp:lastModifiedBy>
  <cp:revision>867</cp:revision>
  <dcterms:created xsi:type="dcterms:W3CDTF">2020-08-07T03:11:40Z</dcterms:created>
  <dcterms:modified xsi:type="dcterms:W3CDTF">2020-10-02T12:44:11Z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0x0101007F501B58ECA4654B93B363690BC41AC5</vt:lpwstr>
  </property>
</Properties>
</file>